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7" r:id="rId7"/>
    <p:sldId id="265" r:id="rId8"/>
    <p:sldId id="266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A39D"/>
    <a:srgbClr val="E84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1edf323e-89aa-4694-9a4f-b54578225aba/?jumpTo=section_14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-sfera.hr/dodatni-digitalni-sadrzaji/1edf323e-89aa-4694-9a4f-b54578225aba/?jumpTo=section_11" TargetMode="External"/><Relationship Id="rId5" Type="http://schemas.openxmlformats.org/officeDocument/2006/relationships/hyperlink" Target="https://www.e-sfera.hr/dodatni-digitalni-sadrzaji/1edf323e-89aa-4694-9a4f-b54578225aba/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SVE OKO NAS GRAĐENO JE OD </a:t>
            </a:r>
            <a:r>
              <a:rPr lang="hr-HR" b="1" dirty="0" smtClean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ČESTICA</a:t>
            </a:r>
            <a:br>
              <a:rPr lang="hr-HR" b="1" dirty="0" smtClean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 smtClean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Čestice se miješaju i spajaju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C6C57043-8D8B-425F-B321-D6370D09D8A7}"/>
              </a:ext>
            </a:extLst>
          </p:cNvPr>
          <p:cNvSpPr txBox="1"/>
          <p:nvPr/>
        </p:nvSpPr>
        <p:spPr>
          <a:xfrm>
            <a:off x="611560" y="126876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tx2"/>
                </a:solidFill>
              </a:rPr>
              <a:t>Izlazna </a:t>
            </a:r>
            <a:r>
              <a:rPr lang="hr-HR" sz="3200" b="1" dirty="0" smtClean="0">
                <a:solidFill>
                  <a:schemeClr val="tx2"/>
                </a:solidFill>
              </a:rPr>
              <a:t>kartica</a:t>
            </a:r>
            <a:endParaRPr lang="hr-HR" sz="3200" b="1" dirty="0">
              <a:solidFill>
                <a:schemeClr val="tx2"/>
              </a:solidFill>
            </a:endParaRPr>
          </a:p>
        </p:txBody>
      </p:sp>
      <p:sp>
        <p:nvSpPr>
          <p:cNvPr id="4" name="Pravokutnik: zaobljeni kutovi 3">
            <a:extLst>
              <a:ext uri="{FF2B5EF4-FFF2-40B4-BE49-F238E27FC236}">
                <a16:creationId xmlns="" xmlns:a16="http://schemas.microsoft.com/office/drawing/2014/main" id="{3BD4859D-730A-4DA4-97FA-40577B207420}"/>
              </a:ext>
            </a:extLst>
          </p:cNvPr>
          <p:cNvSpPr/>
          <p:nvPr/>
        </p:nvSpPr>
        <p:spPr>
          <a:xfrm>
            <a:off x="611560" y="2096852"/>
            <a:ext cx="7560840" cy="26642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chemeClr val="tx2"/>
                </a:solidFill>
              </a:rPr>
              <a:t>1. </a:t>
            </a:r>
            <a:r>
              <a:rPr lang="hr-HR" sz="2400" dirty="0" smtClean="0">
                <a:solidFill>
                  <a:schemeClr val="tx2"/>
                </a:solidFill>
              </a:rPr>
              <a:t>Zašto se čestice različitih tvari mogu miješati? Objasni.</a:t>
            </a:r>
            <a:endParaRPr lang="hr-HR" sz="2400" dirty="0">
              <a:solidFill>
                <a:schemeClr val="tx2"/>
              </a:solidFill>
            </a:endParaRPr>
          </a:p>
          <a:p>
            <a:r>
              <a:rPr lang="hr-HR" sz="2400" dirty="0" smtClean="0">
                <a:solidFill>
                  <a:schemeClr val="tx2"/>
                </a:solidFill>
              </a:rPr>
              <a:t>2</a:t>
            </a:r>
            <a:r>
              <a:rPr lang="hr-HR" sz="2400" dirty="0">
                <a:solidFill>
                  <a:schemeClr val="tx2"/>
                </a:solidFill>
              </a:rPr>
              <a:t>. Usporedite vodu za piće i </a:t>
            </a:r>
            <a:r>
              <a:rPr lang="hr-HR" sz="2400" dirty="0" smtClean="0">
                <a:solidFill>
                  <a:schemeClr val="tx2"/>
                </a:solidFill>
              </a:rPr>
              <a:t>vegetu. Objasnite po </a:t>
            </a:r>
            <a:r>
              <a:rPr lang="hr-HR" sz="2400" dirty="0">
                <a:solidFill>
                  <a:schemeClr val="tx2"/>
                </a:solidFill>
              </a:rPr>
              <a:t>čemu se ove </a:t>
            </a:r>
            <a:r>
              <a:rPr lang="hr-HR" sz="2400" dirty="0" smtClean="0">
                <a:solidFill>
                  <a:schemeClr val="tx2"/>
                </a:solidFill>
              </a:rPr>
              <a:t>dvije smjese </a:t>
            </a:r>
            <a:r>
              <a:rPr lang="hr-HR" sz="2400" dirty="0">
                <a:solidFill>
                  <a:schemeClr val="tx2"/>
                </a:solidFill>
              </a:rPr>
              <a:t>razlikuju.</a:t>
            </a:r>
          </a:p>
          <a:p>
            <a:r>
              <a:rPr lang="hr-HR" sz="2400" dirty="0">
                <a:solidFill>
                  <a:schemeClr val="tx2"/>
                </a:solidFill>
              </a:rPr>
              <a:t>3. Objasnite kako možemo dokazati da je morska voda smjesa.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C7725E87-F836-4EDE-91D0-C49C943CD812}"/>
              </a:ext>
            </a:extLst>
          </p:cNvPr>
          <p:cNvSpPr txBox="1"/>
          <p:nvPr/>
        </p:nvSpPr>
        <p:spPr>
          <a:xfrm>
            <a:off x="2915816" y="515719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  <a:hlinkClick r:id="rId2"/>
              </a:rPr>
              <a:t>Provjerite znanje</a:t>
            </a:r>
            <a:endParaRPr lang="hr-HR" sz="3200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5085184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1767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80728"/>
            <a:ext cx="7931224" cy="1584176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Čestice </a:t>
            </a:r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miješaju i spajaju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hr-H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Elipsa 8">
            <a:extLst>
              <a:ext uri="{FF2B5EF4-FFF2-40B4-BE49-F238E27FC236}">
                <a16:creationId xmlns="" xmlns:a16="http://schemas.microsoft.com/office/drawing/2014/main" id="{D4AB0292-F330-454C-909C-2F02DAF2280F}"/>
              </a:ext>
            </a:extLst>
          </p:cNvPr>
          <p:cNvSpPr/>
          <p:nvPr/>
        </p:nvSpPr>
        <p:spPr>
          <a:xfrm>
            <a:off x="4700206" y="3531806"/>
            <a:ext cx="958759" cy="7098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="" xmlns:a16="http://schemas.microsoft.com/office/drawing/2014/main" id="{9F8B461B-F425-4415-8687-F07D71AF5C64}"/>
              </a:ext>
            </a:extLst>
          </p:cNvPr>
          <p:cNvSpPr/>
          <p:nvPr/>
        </p:nvSpPr>
        <p:spPr>
          <a:xfrm>
            <a:off x="3275656" y="3826592"/>
            <a:ext cx="958759" cy="7098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="" xmlns:a16="http://schemas.microsoft.com/office/drawing/2014/main" id="{FB0934AD-D086-4EC6-9902-B123E1942A11}"/>
              </a:ext>
            </a:extLst>
          </p:cNvPr>
          <p:cNvSpPr/>
          <p:nvPr/>
        </p:nvSpPr>
        <p:spPr>
          <a:xfrm>
            <a:off x="2799123" y="2954709"/>
            <a:ext cx="958759" cy="7098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="" xmlns:a16="http://schemas.microsoft.com/office/drawing/2014/main" id="{98C20A29-7D70-4EAE-B206-2ED92FD78EEF}"/>
              </a:ext>
            </a:extLst>
          </p:cNvPr>
          <p:cNvSpPr/>
          <p:nvPr/>
        </p:nvSpPr>
        <p:spPr>
          <a:xfrm>
            <a:off x="3835420" y="4579777"/>
            <a:ext cx="958759" cy="7098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Jednakokračni trokut 15">
            <a:extLst>
              <a:ext uri="{FF2B5EF4-FFF2-40B4-BE49-F238E27FC236}">
                <a16:creationId xmlns="" xmlns:a16="http://schemas.microsoft.com/office/drawing/2014/main" id="{7D5D77BC-5A4C-4C67-9C00-3A2EB6921F1F}"/>
              </a:ext>
            </a:extLst>
          </p:cNvPr>
          <p:cNvSpPr/>
          <p:nvPr/>
        </p:nvSpPr>
        <p:spPr>
          <a:xfrm>
            <a:off x="4644008" y="4869160"/>
            <a:ext cx="663757" cy="496883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Jednakokračni trokut 17">
            <a:extLst>
              <a:ext uri="{FF2B5EF4-FFF2-40B4-BE49-F238E27FC236}">
                <a16:creationId xmlns="" xmlns:a16="http://schemas.microsoft.com/office/drawing/2014/main" id="{E1817D76-3496-4B98-9A3D-BD46A4654740}"/>
              </a:ext>
            </a:extLst>
          </p:cNvPr>
          <p:cNvSpPr/>
          <p:nvPr/>
        </p:nvSpPr>
        <p:spPr>
          <a:xfrm>
            <a:off x="2814020" y="4543773"/>
            <a:ext cx="663757" cy="496883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Jednakokračni trokut 19">
            <a:extLst>
              <a:ext uri="{FF2B5EF4-FFF2-40B4-BE49-F238E27FC236}">
                <a16:creationId xmlns="" xmlns:a16="http://schemas.microsoft.com/office/drawing/2014/main" id="{C477C5AC-910B-4448-9CC1-4FDB57CFB7BB}"/>
              </a:ext>
            </a:extLst>
          </p:cNvPr>
          <p:cNvSpPr/>
          <p:nvPr/>
        </p:nvSpPr>
        <p:spPr>
          <a:xfrm>
            <a:off x="4788024" y="2924944"/>
            <a:ext cx="663757" cy="496883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Jednakokračni trokut 21">
            <a:extLst>
              <a:ext uri="{FF2B5EF4-FFF2-40B4-BE49-F238E27FC236}">
                <a16:creationId xmlns="" xmlns:a16="http://schemas.microsoft.com/office/drawing/2014/main" id="{8758B08C-6FBE-44B7-B0BE-FE6D5C846FAB}"/>
              </a:ext>
            </a:extLst>
          </p:cNvPr>
          <p:cNvSpPr/>
          <p:nvPr/>
        </p:nvSpPr>
        <p:spPr>
          <a:xfrm>
            <a:off x="3745906" y="2607344"/>
            <a:ext cx="663757" cy="496883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omb 22">
            <a:extLst>
              <a:ext uri="{FF2B5EF4-FFF2-40B4-BE49-F238E27FC236}">
                <a16:creationId xmlns="" xmlns:a16="http://schemas.microsoft.com/office/drawing/2014/main" id="{365E9D84-44ED-4C87-B193-564806DF5FC2}"/>
              </a:ext>
            </a:extLst>
          </p:cNvPr>
          <p:cNvSpPr/>
          <p:nvPr/>
        </p:nvSpPr>
        <p:spPr>
          <a:xfrm>
            <a:off x="3849264" y="3279420"/>
            <a:ext cx="818072" cy="539385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omb 24">
            <a:extLst>
              <a:ext uri="{FF2B5EF4-FFF2-40B4-BE49-F238E27FC236}">
                <a16:creationId xmlns="" xmlns:a16="http://schemas.microsoft.com/office/drawing/2014/main" id="{8A76C0C4-A814-44C7-85DB-EB1481C3A3F6}"/>
              </a:ext>
            </a:extLst>
          </p:cNvPr>
          <p:cNvSpPr/>
          <p:nvPr/>
        </p:nvSpPr>
        <p:spPr>
          <a:xfrm>
            <a:off x="4860032" y="4365104"/>
            <a:ext cx="818072" cy="539385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>
            <a:extLst>
              <a:ext uri="{FF2B5EF4-FFF2-40B4-BE49-F238E27FC236}">
                <a16:creationId xmlns="" xmlns:a16="http://schemas.microsoft.com/office/drawing/2014/main" id="{C67A050D-339A-4479-A968-BBBC4DFC71ED}"/>
              </a:ext>
            </a:extLst>
          </p:cNvPr>
          <p:cNvSpPr/>
          <p:nvPr/>
        </p:nvSpPr>
        <p:spPr>
          <a:xfrm>
            <a:off x="3561172" y="4708235"/>
            <a:ext cx="178268" cy="17549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Elipsa 28">
            <a:extLst>
              <a:ext uri="{FF2B5EF4-FFF2-40B4-BE49-F238E27FC236}">
                <a16:creationId xmlns="" xmlns:a16="http://schemas.microsoft.com/office/drawing/2014/main" id="{73808EC7-3296-4B12-91EF-8E8701BCDD94}"/>
              </a:ext>
            </a:extLst>
          </p:cNvPr>
          <p:cNvSpPr/>
          <p:nvPr/>
        </p:nvSpPr>
        <p:spPr>
          <a:xfrm>
            <a:off x="2901826" y="3801797"/>
            <a:ext cx="178268" cy="17549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30">
            <a:extLst>
              <a:ext uri="{FF2B5EF4-FFF2-40B4-BE49-F238E27FC236}">
                <a16:creationId xmlns="" xmlns:a16="http://schemas.microsoft.com/office/drawing/2014/main" id="{5F9D5442-5EA0-4997-B18D-1D7E8511F2EF}"/>
              </a:ext>
            </a:extLst>
          </p:cNvPr>
          <p:cNvSpPr/>
          <p:nvPr/>
        </p:nvSpPr>
        <p:spPr>
          <a:xfrm>
            <a:off x="4442048" y="4106850"/>
            <a:ext cx="178268" cy="17549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Elipsa 32">
            <a:extLst>
              <a:ext uri="{FF2B5EF4-FFF2-40B4-BE49-F238E27FC236}">
                <a16:creationId xmlns="" xmlns:a16="http://schemas.microsoft.com/office/drawing/2014/main" id="{E2C0D1EA-AADA-4D70-9CBB-9B4D8E341ECA}"/>
              </a:ext>
            </a:extLst>
          </p:cNvPr>
          <p:cNvSpPr/>
          <p:nvPr/>
        </p:nvSpPr>
        <p:spPr>
          <a:xfrm>
            <a:off x="4527315" y="3098725"/>
            <a:ext cx="174056" cy="17803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68760"/>
            <a:ext cx="6624736" cy="864096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>
                <a:solidFill>
                  <a:schemeClr val="tx2"/>
                </a:solidFill>
              </a:rPr>
              <a:t>Prisjetite se…</a:t>
            </a:r>
            <a:br>
              <a:rPr lang="hr-HR" sz="3600" dirty="0">
                <a:solidFill>
                  <a:schemeClr val="tx2"/>
                </a:solidFill>
              </a:rPr>
            </a:br>
            <a:r>
              <a:rPr lang="hr-HR" sz="3600" dirty="0">
                <a:solidFill>
                  <a:schemeClr val="tx2"/>
                </a:solidFill>
              </a:rPr>
              <a:t>Što prikazuje slika?</a:t>
            </a:r>
          </a:p>
        </p:txBody>
      </p:sp>
      <p:sp>
        <p:nvSpPr>
          <p:cNvPr id="36" name="Pravokutnik: zaobljeni kutovi 35">
            <a:extLst>
              <a:ext uri="{FF2B5EF4-FFF2-40B4-BE49-F238E27FC236}">
                <a16:creationId xmlns="" xmlns:a16="http://schemas.microsoft.com/office/drawing/2014/main" id="{A7233345-7545-4BF5-BA1A-3E25DAB814C9}"/>
              </a:ext>
            </a:extLst>
          </p:cNvPr>
          <p:cNvSpPr/>
          <p:nvPr/>
        </p:nvSpPr>
        <p:spPr>
          <a:xfrm>
            <a:off x="323528" y="4653136"/>
            <a:ext cx="4614546" cy="11584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2"/>
                </a:solidFill>
              </a:rPr>
              <a:t>Među česticama postoje prostori koje popunjavanju neke druge </a:t>
            </a:r>
            <a:r>
              <a:rPr lang="hr-HR" sz="2400" dirty="0" smtClean="0">
                <a:solidFill>
                  <a:schemeClr val="tx2"/>
                </a:solidFill>
              </a:rPr>
              <a:t>čestice.</a:t>
            </a:r>
            <a:endParaRPr lang="hr-HR" sz="2400" dirty="0">
              <a:solidFill>
                <a:schemeClr val="tx2"/>
              </a:solidFill>
            </a:endParaRPr>
          </a:p>
        </p:txBody>
      </p:sp>
      <p:sp>
        <p:nvSpPr>
          <p:cNvPr id="29" name="Elipsa 1">
            <a:extLst>
              <a:ext uri="{FF2B5EF4-FFF2-40B4-BE49-F238E27FC236}">
                <a16:creationId xmlns="" xmlns:a16="http://schemas.microsoft.com/office/drawing/2014/main" id="{755665C7-D763-4AFB-9539-D012DF34287B}"/>
              </a:ext>
            </a:extLst>
          </p:cNvPr>
          <p:cNvSpPr/>
          <p:nvPr/>
        </p:nvSpPr>
        <p:spPr>
          <a:xfrm>
            <a:off x="4060022" y="1317064"/>
            <a:ext cx="1827820" cy="186706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Elipsa 18">
            <a:extLst>
              <a:ext uri="{FF2B5EF4-FFF2-40B4-BE49-F238E27FC236}">
                <a16:creationId xmlns="" xmlns:a16="http://schemas.microsoft.com/office/drawing/2014/main" id="{17E6CBA3-73B7-46B1-B5B3-C69A1787B6BF}"/>
              </a:ext>
            </a:extLst>
          </p:cNvPr>
          <p:cNvSpPr/>
          <p:nvPr/>
        </p:nvSpPr>
        <p:spPr>
          <a:xfrm>
            <a:off x="5744125" y="2798833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Elipsa 20">
            <a:extLst>
              <a:ext uri="{FF2B5EF4-FFF2-40B4-BE49-F238E27FC236}">
                <a16:creationId xmlns="" xmlns:a16="http://schemas.microsoft.com/office/drawing/2014/main" id="{84CE68AF-8C1B-42FA-9771-4BB848EB5299}"/>
              </a:ext>
            </a:extLst>
          </p:cNvPr>
          <p:cNvSpPr/>
          <p:nvPr/>
        </p:nvSpPr>
        <p:spPr>
          <a:xfrm>
            <a:off x="5938042" y="2935545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5" name="Elipsa 23">
            <a:extLst>
              <a:ext uri="{FF2B5EF4-FFF2-40B4-BE49-F238E27FC236}">
                <a16:creationId xmlns="" xmlns:a16="http://schemas.microsoft.com/office/drawing/2014/main" id="{F3EF543D-4DDD-43D6-830A-9D1350748C5E}"/>
              </a:ext>
            </a:extLst>
          </p:cNvPr>
          <p:cNvSpPr/>
          <p:nvPr/>
        </p:nvSpPr>
        <p:spPr>
          <a:xfrm>
            <a:off x="6012160" y="1268760"/>
            <a:ext cx="1827820" cy="186706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25">
            <a:extLst>
              <a:ext uri="{FF2B5EF4-FFF2-40B4-BE49-F238E27FC236}">
                <a16:creationId xmlns="" xmlns:a16="http://schemas.microsoft.com/office/drawing/2014/main" id="{D32F5D24-296F-4407-BB73-116216022FDA}"/>
              </a:ext>
            </a:extLst>
          </p:cNvPr>
          <p:cNvSpPr/>
          <p:nvPr/>
        </p:nvSpPr>
        <p:spPr>
          <a:xfrm>
            <a:off x="6516216" y="3140968"/>
            <a:ext cx="1827820" cy="186706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Elipsa 27">
            <a:extLst>
              <a:ext uri="{FF2B5EF4-FFF2-40B4-BE49-F238E27FC236}">
                <a16:creationId xmlns="" xmlns:a16="http://schemas.microsoft.com/office/drawing/2014/main" id="{19744A89-5CBD-4E8F-8B26-44F9B6692EE4}"/>
              </a:ext>
            </a:extLst>
          </p:cNvPr>
          <p:cNvSpPr/>
          <p:nvPr/>
        </p:nvSpPr>
        <p:spPr>
          <a:xfrm>
            <a:off x="4631233" y="3030112"/>
            <a:ext cx="1827820" cy="186706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Elipsa 31">
            <a:extLst>
              <a:ext uri="{FF2B5EF4-FFF2-40B4-BE49-F238E27FC236}">
                <a16:creationId xmlns="" xmlns:a16="http://schemas.microsoft.com/office/drawing/2014/main" id="{4495B316-0005-4A87-8500-B9D31EED55A6}"/>
              </a:ext>
            </a:extLst>
          </p:cNvPr>
          <p:cNvSpPr/>
          <p:nvPr/>
        </p:nvSpPr>
        <p:spPr>
          <a:xfrm>
            <a:off x="6342629" y="3252101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43715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>
            <a:extLst>
              <a:ext uri="{FF2B5EF4-FFF2-40B4-BE49-F238E27FC236}">
                <a16:creationId xmlns="" xmlns:a16="http://schemas.microsoft.com/office/drawing/2014/main" id="{DAFD2DBB-CE79-4A7E-8489-867D1C86C2A9}"/>
              </a:ext>
            </a:extLst>
          </p:cNvPr>
          <p:cNvSpPr/>
          <p:nvPr/>
        </p:nvSpPr>
        <p:spPr>
          <a:xfrm>
            <a:off x="395536" y="2492896"/>
            <a:ext cx="946990" cy="9202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="" xmlns:a16="http://schemas.microsoft.com/office/drawing/2014/main" id="{A9AEAF42-F9FE-4280-A166-11ADAA8E09F0}"/>
              </a:ext>
            </a:extLst>
          </p:cNvPr>
          <p:cNvSpPr/>
          <p:nvPr/>
        </p:nvSpPr>
        <p:spPr>
          <a:xfrm>
            <a:off x="1424397" y="3873192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="" xmlns:a16="http://schemas.microsoft.com/office/drawing/2014/main" id="{406C29E2-5043-4E8F-B109-972A32CBBB95}"/>
              </a:ext>
            </a:extLst>
          </p:cNvPr>
          <p:cNvSpPr/>
          <p:nvPr/>
        </p:nvSpPr>
        <p:spPr>
          <a:xfrm>
            <a:off x="1825725" y="2809233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="" xmlns:a16="http://schemas.microsoft.com/office/drawing/2014/main" id="{98AA2398-ADA0-40FE-83CD-B9F920017C96}"/>
              </a:ext>
            </a:extLst>
          </p:cNvPr>
          <p:cNvSpPr/>
          <p:nvPr/>
        </p:nvSpPr>
        <p:spPr>
          <a:xfrm>
            <a:off x="1097659" y="2322210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="" xmlns:a16="http://schemas.microsoft.com/office/drawing/2014/main" id="{9B5BD627-8C42-4D10-8826-54CE3F5E6CCE}"/>
              </a:ext>
            </a:extLst>
          </p:cNvPr>
          <p:cNvSpPr/>
          <p:nvPr/>
        </p:nvSpPr>
        <p:spPr>
          <a:xfrm>
            <a:off x="1546921" y="1644148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Elipsa 8">
            <a:extLst>
              <a:ext uri="{FF2B5EF4-FFF2-40B4-BE49-F238E27FC236}">
                <a16:creationId xmlns="" xmlns:a16="http://schemas.microsoft.com/office/drawing/2014/main" id="{C8C9CF0F-1E77-4823-A06E-B1F503CB0F7D}"/>
              </a:ext>
            </a:extLst>
          </p:cNvPr>
          <p:cNvSpPr/>
          <p:nvPr/>
        </p:nvSpPr>
        <p:spPr>
          <a:xfrm>
            <a:off x="355375" y="2301290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="" xmlns:a16="http://schemas.microsoft.com/office/drawing/2014/main" id="{2B8A3260-14C4-4A93-87A8-F6807A794D34}"/>
              </a:ext>
            </a:extLst>
          </p:cNvPr>
          <p:cNvSpPr/>
          <p:nvPr/>
        </p:nvSpPr>
        <p:spPr>
          <a:xfrm>
            <a:off x="1383799" y="1977262"/>
            <a:ext cx="946990" cy="7662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="" xmlns:a16="http://schemas.microsoft.com/office/drawing/2014/main" id="{D5A94C36-13AE-4FDC-A20D-9DAFB1DCCBDC}"/>
              </a:ext>
            </a:extLst>
          </p:cNvPr>
          <p:cNvSpPr/>
          <p:nvPr/>
        </p:nvSpPr>
        <p:spPr>
          <a:xfrm>
            <a:off x="355374" y="3650514"/>
            <a:ext cx="920903" cy="85382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="" xmlns:a16="http://schemas.microsoft.com/office/drawing/2014/main" id="{FCFFA463-945B-4C19-81CD-1181F6E3C2D8}"/>
              </a:ext>
            </a:extLst>
          </p:cNvPr>
          <p:cNvSpPr/>
          <p:nvPr/>
        </p:nvSpPr>
        <p:spPr>
          <a:xfrm>
            <a:off x="1251685" y="3127933"/>
            <a:ext cx="800035" cy="69260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="" xmlns:a16="http://schemas.microsoft.com/office/drawing/2014/main" id="{CA1385E3-FDB2-40D4-8ADF-7D6BB70AE8A4}"/>
              </a:ext>
            </a:extLst>
          </p:cNvPr>
          <p:cNvSpPr/>
          <p:nvPr/>
        </p:nvSpPr>
        <p:spPr>
          <a:xfrm>
            <a:off x="395536" y="1130430"/>
            <a:ext cx="1080103" cy="116909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>
            <a:extLst>
              <a:ext uri="{FF2B5EF4-FFF2-40B4-BE49-F238E27FC236}">
                <a16:creationId xmlns="" xmlns:a16="http://schemas.microsoft.com/office/drawing/2014/main" id="{6E8ECBCD-B118-4E6A-8E25-74BE4ABE2FA7}"/>
              </a:ext>
            </a:extLst>
          </p:cNvPr>
          <p:cNvSpPr/>
          <p:nvPr/>
        </p:nvSpPr>
        <p:spPr>
          <a:xfrm>
            <a:off x="1475639" y="2861293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9" name="Elipsa 38">
            <a:extLst>
              <a:ext uri="{FF2B5EF4-FFF2-40B4-BE49-F238E27FC236}">
                <a16:creationId xmlns="" xmlns:a16="http://schemas.microsoft.com/office/drawing/2014/main" id="{90D96029-2908-45EC-AB59-7338CC1A40B0}"/>
              </a:ext>
            </a:extLst>
          </p:cNvPr>
          <p:cNvSpPr/>
          <p:nvPr/>
        </p:nvSpPr>
        <p:spPr>
          <a:xfrm>
            <a:off x="948350" y="3390082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0" name="Strelica: desno 39">
            <a:extLst>
              <a:ext uri="{FF2B5EF4-FFF2-40B4-BE49-F238E27FC236}">
                <a16:creationId xmlns="" xmlns:a16="http://schemas.microsoft.com/office/drawing/2014/main" id="{5AFFD6E6-D728-4C65-A0E2-801792D2D357}"/>
              </a:ext>
            </a:extLst>
          </p:cNvPr>
          <p:cNvSpPr/>
          <p:nvPr/>
        </p:nvSpPr>
        <p:spPr>
          <a:xfrm>
            <a:off x="2411760" y="2060848"/>
            <a:ext cx="1368152" cy="58084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TekstniOkvir 40">
            <a:extLst>
              <a:ext uri="{FF2B5EF4-FFF2-40B4-BE49-F238E27FC236}">
                <a16:creationId xmlns="" xmlns:a16="http://schemas.microsoft.com/office/drawing/2014/main" id="{F17A542A-1E6B-4AF4-BB2A-27FA634E12F1}"/>
              </a:ext>
            </a:extLst>
          </p:cNvPr>
          <p:cNvSpPr txBox="1"/>
          <p:nvPr/>
        </p:nvSpPr>
        <p:spPr>
          <a:xfrm>
            <a:off x="3995936" y="126876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2"/>
                </a:solidFill>
              </a:rPr>
              <a:t>U prostore među česticama određene tvari mogu ući čestice neke druge tvari. Čestice su se izmiješale.</a:t>
            </a:r>
          </a:p>
        </p:txBody>
      </p:sp>
      <p:sp>
        <p:nvSpPr>
          <p:cNvPr id="43" name="Strelica: desno 42">
            <a:extLst>
              <a:ext uri="{FF2B5EF4-FFF2-40B4-BE49-F238E27FC236}">
                <a16:creationId xmlns="" xmlns:a16="http://schemas.microsoft.com/office/drawing/2014/main" id="{8AF927AE-E6B4-409D-8538-05579702080D}"/>
              </a:ext>
            </a:extLst>
          </p:cNvPr>
          <p:cNvSpPr/>
          <p:nvPr/>
        </p:nvSpPr>
        <p:spPr>
          <a:xfrm rot="5400000">
            <a:off x="5242680" y="3107038"/>
            <a:ext cx="1368152" cy="58084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4" name="TekstniOkvir 43">
            <a:extLst>
              <a:ext uri="{FF2B5EF4-FFF2-40B4-BE49-F238E27FC236}">
                <a16:creationId xmlns="" xmlns:a16="http://schemas.microsoft.com/office/drawing/2014/main" id="{1EB885D0-4F83-4C6A-BC8D-84A6349E6DAA}"/>
              </a:ext>
            </a:extLst>
          </p:cNvPr>
          <p:cNvSpPr txBox="1"/>
          <p:nvPr/>
        </p:nvSpPr>
        <p:spPr>
          <a:xfrm>
            <a:off x="3565097" y="3964114"/>
            <a:ext cx="49692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chemeClr val="tx2"/>
                </a:solidFill>
              </a:rPr>
              <a:t>SMJESE TVARI – </a:t>
            </a:r>
            <a:r>
              <a:rPr lang="hr-HR" sz="2400" dirty="0">
                <a:solidFill>
                  <a:schemeClr val="tx2"/>
                </a:solidFill>
              </a:rPr>
              <a:t>sastoje se od dvije ili više tvari.</a:t>
            </a:r>
          </a:p>
        </p:txBody>
      </p:sp>
      <p:sp>
        <p:nvSpPr>
          <p:cNvPr id="46" name="Elipsa 45">
            <a:extLst>
              <a:ext uri="{FF2B5EF4-FFF2-40B4-BE49-F238E27FC236}">
                <a16:creationId xmlns="" xmlns:a16="http://schemas.microsoft.com/office/drawing/2014/main" id="{CCD562A2-68F0-4F25-974C-5C9838999EA8}"/>
              </a:ext>
            </a:extLst>
          </p:cNvPr>
          <p:cNvSpPr/>
          <p:nvPr/>
        </p:nvSpPr>
        <p:spPr>
          <a:xfrm>
            <a:off x="6842933" y="5919198"/>
            <a:ext cx="800035" cy="69260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Elipsa 47">
            <a:extLst>
              <a:ext uri="{FF2B5EF4-FFF2-40B4-BE49-F238E27FC236}">
                <a16:creationId xmlns="" xmlns:a16="http://schemas.microsoft.com/office/drawing/2014/main" id="{EC652D4D-8F1B-4322-B71F-DD9FCDBB5C09}"/>
              </a:ext>
            </a:extLst>
          </p:cNvPr>
          <p:cNvSpPr/>
          <p:nvPr/>
        </p:nvSpPr>
        <p:spPr>
          <a:xfrm>
            <a:off x="3051885" y="5523113"/>
            <a:ext cx="800035" cy="69260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Elipsa 49">
            <a:extLst>
              <a:ext uri="{FF2B5EF4-FFF2-40B4-BE49-F238E27FC236}">
                <a16:creationId xmlns="" xmlns:a16="http://schemas.microsoft.com/office/drawing/2014/main" id="{B5A7F408-3363-4C9B-9F8D-6F2CDD5B8141}"/>
              </a:ext>
            </a:extLst>
          </p:cNvPr>
          <p:cNvSpPr/>
          <p:nvPr/>
        </p:nvSpPr>
        <p:spPr>
          <a:xfrm>
            <a:off x="2621868" y="5409394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Romb 51">
            <a:extLst>
              <a:ext uri="{FF2B5EF4-FFF2-40B4-BE49-F238E27FC236}">
                <a16:creationId xmlns="" xmlns:a16="http://schemas.microsoft.com/office/drawing/2014/main" id="{0E8FF7F0-C40C-4D78-9D67-337A63D7708D}"/>
              </a:ext>
            </a:extLst>
          </p:cNvPr>
          <p:cNvSpPr/>
          <p:nvPr/>
        </p:nvSpPr>
        <p:spPr>
          <a:xfrm>
            <a:off x="6925686" y="5251624"/>
            <a:ext cx="798741" cy="547172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Elipsa 53">
            <a:extLst>
              <a:ext uri="{FF2B5EF4-FFF2-40B4-BE49-F238E27FC236}">
                <a16:creationId xmlns="" xmlns:a16="http://schemas.microsoft.com/office/drawing/2014/main" id="{5C98D2EF-D742-47C8-833A-C9F48E5A4AE3}"/>
              </a:ext>
            </a:extLst>
          </p:cNvPr>
          <p:cNvSpPr/>
          <p:nvPr/>
        </p:nvSpPr>
        <p:spPr>
          <a:xfrm>
            <a:off x="7754833" y="5762440"/>
            <a:ext cx="245048" cy="2170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7" name="Ravni poveznik sa strelicom 56">
            <a:extLst>
              <a:ext uri="{FF2B5EF4-FFF2-40B4-BE49-F238E27FC236}">
                <a16:creationId xmlns="" xmlns:a16="http://schemas.microsoft.com/office/drawing/2014/main" id="{28CAC5C2-5AD4-4318-867D-D7D62E28DBBC}"/>
              </a:ext>
            </a:extLst>
          </p:cNvPr>
          <p:cNvCxnSpPr/>
          <p:nvPr/>
        </p:nvCxnSpPr>
        <p:spPr>
          <a:xfrm flipH="1">
            <a:off x="3960987" y="5145696"/>
            <a:ext cx="720080" cy="613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Ravni poveznik sa strelicom 57">
            <a:extLst>
              <a:ext uri="{FF2B5EF4-FFF2-40B4-BE49-F238E27FC236}">
                <a16:creationId xmlns="" xmlns:a16="http://schemas.microsoft.com/office/drawing/2014/main" id="{C2F8E4ED-D504-4F4A-B379-BBFC4AC2BC04}"/>
              </a:ext>
            </a:extLst>
          </p:cNvPr>
          <p:cNvCxnSpPr>
            <a:cxnSpLocks/>
          </p:cNvCxnSpPr>
          <p:nvPr/>
        </p:nvCxnSpPr>
        <p:spPr>
          <a:xfrm>
            <a:off x="5993029" y="5126727"/>
            <a:ext cx="739211" cy="606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003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14EEB07-3896-4DC5-A4B0-3EA6DA35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79208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/>
              <a:t/>
            </a:r>
            <a:br>
              <a:rPr lang="hr-HR" sz="4000" dirty="0"/>
            </a:br>
            <a:r>
              <a:rPr lang="hr-HR" sz="3100" dirty="0">
                <a:hlinkClick r:id="rId2"/>
              </a:rPr>
              <a:t>Istražite kako se miješaju voda i boja, a kako čokoladne kuglice i griz </a:t>
            </a:r>
            <a:r>
              <a:rPr lang="hr-HR" sz="3100" dirty="0"/>
              <a:t/>
            </a:r>
            <a:br>
              <a:rPr lang="hr-HR" sz="3100" dirty="0"/>
            </a:br>
            <a:r>
              <a:rPr lang="hr-HR" sz="2700" dirty="0"/>
              <a:t>Radna bilježnica </a:t>
            </a:r>
            <a:r>
              <a:rPr lang="hr-HR" sz="2700" dirty="0" smtClean="0"/>
              <a:t>15. stranica</a:t>
            </a:r>
            <a:r>
              <a:rPr lang="hr-HR" sz="2700" dirty="0"/>
              <a:t/>
            </a:r>
            <a:br>
              <a:rPr lang="hr-HR" sz="2700" dirty="0"/>
            </a:br>
            <a:endParaRPr lang="hr-HR" sz="2700" dirty="0"/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6087D373-BA9F-4EE5-8F5C-4C29E6284E24}"/>
              </a:ext>
            </a:extLst>
          </p:cNvPr>
          <p:cNvSpPr txBox="1"/>
          <p:nvPr/>
        </p:nvSpPr>
        <p:spPr>
          <a:xfrm>
            <a:off x="539552" y="2492896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Smjese tvari  u svakodnevnom životu ili prirodi čije </a:t>
            </a:r>
            <a:r>
              <a:rPr lang="hr-HR" sz="2800" b="1" dirty="0">
                <a:solidFill>
                  <a:schemeClr val="tx2"/>
                </a:solidFill>
              </a:rPr>
              <a:t>sastojke možemo razlikovati golim okom, povećalom ili mikroskopom.</a:t>
            </a:r>
          </a:p>
        </p:txBody>
      </p:sp>
      <p:pic>
        <p:nvPicPr>
          <p:cNvPr id="5" name="Slika 4" descr="Slika na kojoj se prikazuje na otvorenom, stijena, ptica, stjenovito&#10;&#10;Opis je automatski generiran">
            <a:extLst>
              <a:ext uri="{FF2B5EF4-FFF2-40B4-BE49-F238E27FC236}">
                <a16:creationId xmlns="" xmlns:a16="http://schemas.microsoft.com/office/drawing/2014/main" id="{F599BBA4-2874-4E59-8B9C-4DE44B395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8" y="3983251"/>
            <a:ext cx="3096344" cy="195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 na kojoj se prikazuje trava, raznobojno, hrana, slastice&#10;&#10;Opis je automatski generiran">
            <a:extLst>
              <a:ext uri="{FF2B5EF4-FFF2-40B4-BE49-F238E27FC236}">
                <a16:creationId xmlns="" xmlns:a16="http://schemas.microsoft.com/office/drawing/2014/main" id="{990F69E7-2850-4992-B950-0948A5DF2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76" y="3983251"/>
            <a:ext cx="3159016" cy="195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Slika na kojoj se prikazuje hrana, zdjela, na zatvorenom, stol&#10;&#10;Opis je automatski generiran">
            <a:extLst>
              <a:ext uri="{FF2B5EF4-FFF2-40B4-BE49-F238E27FC236}">
                <a16:creationId xmlns="" xmlns:a16="http://schemas.microsoft.com/office/drawing/2014/main" id="{5D3B76F0-9A3A-45E2-83E8-9F798B38F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12" y="4077072"/>
            <a:ext cx="2015512" cy="159909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30CA0F10-EB25-4F45-B82F-4B1125217B1B}"/>
              </a:ext>
            </a:extLst>
          </p:cNvPr>
          <p:cNvSpPr txBox="1"/>
          <p:nvPr/>
        </p:nvSpPr>
        <p:spPr>
          <a:xfrm>
            <a:off x="899593" y="580526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/>
          </a:p>
          <a:p>
            <a:r>
              <a:rPr lang="hr-HR" sz="2000" dirty="0"/>
              <a:t>ptičja hrana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47F4BF30-F8AF-4CC6-AB31-2CF32BF9130D}"/>
              </a:ext>
            </a:extLst>
          </p:cNvPr>
          <p:cNvSpPr txBox="1"/>
          <p:nvPr/>
        </p:nvSpPr>
        <p:spPr>
          <a:xfrm>
            <a:off x="4211960" y="580526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dirty="0"/>
          </a:p>
          <a:p>
            <a:r>
              <a:rPr lang="hr-HR" sz="2000" dirty="0"/>
              <a:t>pakiranje bombona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33209D7B-54AE-48F6-B06A-D4B7438E7ACA}"/>
              </a:ext>
            </a:extLst>
          </p:cNvPr>
          <p:cNvSpPr txBox="1"/>
          <p:nvPr/>
        </p:nvSpPr>
        <p:spPr>
          <a:xfrm>
            <a:off x="7488324" y="5666764"/>
            <a:ext cx="13681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sz="2000" dirty="0"/>
              <a:t>rižoto s povrćem</a:t>
            </a:r>
          </a:p>
        </p:txBody>
      </p:sp>
    </p:spTree>
    <p:extLst>
      <p:ext uri="{BB962C8B-B14F-4D97-AF65-F5344CB8AC3E}">
        <p14:creationId xmlns="" xmlns:p14="http://schemas.microsoft.com/office/powerpoint/2010/main" val="227384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C782B4B7-06A3-4C9E-B92A-7C75C34CD8AF}"/>
              </a:ext>
            </a:extLst>
          </p:cNvPr>
          <p:cNvSpPr txBox="1"/>
          <p:nvPr/>
        </p:nvSpPr>
        <p:spPr>
          <a:xfrm>
            <a:off x="611560" y="1052736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Ptičja hrana</a:t>
            </a:r>
          </a:p>
          <a:p>
            <a:endParaRPr lang="hr-HR" dirty="0"/>
          </a:p>
        </p:txBody>
      </p:sp>
      <p:pic>
        <p:nvPicPr>
          <p:cNvPr id="5" name="Slika 4" descr="Slika na kojoj se prikazuje na otvorenom, stijena, ptica, stjenovito&#10;&#10;Opis je automatski generiran">
            <a:extLst>
              <a:ext uri="{FF2B5EF4-FFF2-40B4-BE49-F238E27FC236}">
                <a16:creationId xmlns="" xmlns:a16="http://schemas.microsoft.com/office/drawing/2014/main" id="{0B778D07-57DF-40E8-BF4E-913B71431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trelica: prema dolje 6">
            <a:extLst>
              <a:ext uri="{FF2B5EF4-FFF2-40B4-BE49-F238E27FC236}">
                <a16:creationId xmlns="" xmlns:a16="http://schemas.microsoft.com/office/drawing/2014/main" id="{4E27EF38-F756-4849-B76E-DE17955C88DA}"/>
              </a:ext>
            </a:extLst>
          </p:cNvPr>
          <p:cNvSpPr/>
          <p:nvPr/>
        </p:nvSpPr>
        <p:spPr>
          <a:xfrm>
            <a:off x="1550131" y="3904497"/>
            <a:ext cx="288032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5E85319D-6C19-45EE-B1A1-F13B7B681C2C}"/>
              </a:ext>
            </a:extLst>
          </p:cNvPr>
          <p:cNvSpPr txBox="1"/>
          <p:nvPr/>
        </p:nvSpPr>
        <p:spPr>
          <a:xfrm>
            <a:off x="323529" y="462575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Sastojke razlikujemo golim okom – smjesa različitih sjemenki.</a:t>
            </a:r>
          </a:p>
        </p:txBody>
      </p:sp>
      <p:pic>
        <p:nvPicPr>
          <p:cNvPr id="11" name="Slika 10" descr="Slika na kojoj se prikazuje trava, raznobojno, hrana, slastice&#10;&#10;Opis je automatski generiran">
            <a:extLst>
              <a:ext uri="{FF2B5EF4-FFF2-40B4-BE49-F238E27FC236}">
                <a16:creationId xmlns="" xmlns:a16="http://schemas.microsoft.com/office/drawing/2014/main" id="{38E6CB90-6F9A-4AD6-B5B9-A38002490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92827"/>
            <a:ext cx="3096344" cy="231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trelica: prema dolje 12">
            <a:extLst>
              <a:ext uri="{FF2B5EF4-FFF2-40B4-BE49-F238E27FC236}">
                <a16:creationId xmlns="" xmlns:a16="http://schemas.microsoft.com/office/drawing/2014/main" id="{22DF60CA-2DCC-43C2-BC52-6F8BAF5D74ED}"/>
              </a:ext>
            </a:extLst>
          </p:cNvPr>
          <p:cNvSpPr/>
          <p:nvPr/>
        </p:nvSpPr>
        <p:spPr>
          <a:xfrm>
            <a:off x="4858122" y="3965305"/>
            <a:ext cx="288032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403F6DB1-9101-4C45-A55D-9B1249954148}"/>
              </a:ext>
            </a:extLst>
          </p:cNvPr>
          <p:cNvSpPr txBox="1"/>
          <p:nvPr/>
        </p:nvSpPr>
        <p:spPr>
          <a:xfrm>
            <a:off x="3348420" y="4694701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Bomboni (sastojci)su različite boje i oblika.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7D4480B7-FD81-46DB-9E58-DBE0D0B9EB18}"/>
              </a:ext>
            </a:extLst>
          </p:cNvPr>
          <p:cNvSpPr txBox="1"/>
          <p:nvPr/>
        </p:nvSpPr>
        <p:spPr>
          <a:xfrm>
            <a:off x="3347864" y="105273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Pakiranje bombona</a:t>
            </a:r>
          </a:p>
        </p:txBody>
      </p:sp>
      <p:pic>
        <p:nvPicPr>
          <p:cNvPr id="18" name="Slika 17" descr="Slika na kojoj se prikazuje hrana, zdjela, na zatvorenom, stol&#10;&#10;Opis je automatski generiran">
            <a:extLst>
              <a:ext uri="{FF2B5EF4-FFF2-40B4-BE49-F238E27FC236}">
                <a16:creationId xmlns="" xmlns:a16="http://schemas.microsoft.com/office/drawing/2014/main" id="{B0379D82-9680-4FC9-B781-39A1D2394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12" y="1900952"/>
            <a:ext cx="2015512" cy="159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Strelica: prema dolje 19">
            <a:extLst>
              <a:ext uri="{FF2B5EF4-FFF2-40B4-BE49-F238E27FC236}">
                <a16:creationId xmlns="" xmlns:a16="http://schemas.microsoft.com/office/drawing/2014/main" id="{5DB83D7C-B6EE-43B6-B093-0C25029D6815}"/>
              </a:ext>
            </a:extLst>
          </p:cNvPr>
          <p:cNvSpPr/>
          <p:nvPr/>
        </p:nvSpPr>
        <p:spPr>
          <a:xfrm>
            <a:off x="7798355" y="3833664"/>
            <a:ext cx="288032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0CB84F4B-F6F4-42FA-945F-C15FD7E85565}"/>
              </a:ext>
            </a:extLst>
          </p:cNvPr>
          <p:cNvSpPr txBox="1"/>
          <p:nvPr/>
        </p:nvSpPr>
        <p:spPr>
          <a:xfrm>
            <a:off x="7236296" y="105273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Rižoto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CB681ACB-9895-4DA4-8825-EEBEF1F257C2}"/>
              </a:ext>
            </a:extLst>
          </p:cNvPr>
          <p:cNvSpPr txBox="1"/>
          <p:nvPr/>
        </p:nvSpPr>
        <p:spPr>
          <a:xfrm>
            <a:off x="6516772" y="4797152"/>
            <a:ext cx="2303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Uočavamo različito povrće i rižu.</a:t>
            </a:r>
          </a:p>
        </p:txBody>
      </p:sp>
      <p:sp>
        <p:nvSpPr>
          <p:cNvPr id="2" name="Val 1">
            <a:extLst>
              <a:ext uri="{FF2B5EF4-FFF2-40B4-BE49-F238E27FC236}">
                <a16:creationId xmlns="" xmlns:a16="http://schemas.microsoft.com/office/drawing/2014/main" id="{F92A9C9F-237E-434B-A9BC-ACE8E2146896}"/>
              </a:ext>
            </a:extLst>
          </p:cNvPr>
          <p:cNvSpPr/>
          <p:nvPr/>
        </p:nvSpPr>
        <p:spPr>
          <a:xfrm>
            <a:off x="2925326" y="5438859"/>
            <a:ext cx="3528392" cy="1419141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/>
                </a:solidFill>
              </a:rPr>
              <a:t>Prisjetite se još nekih smjesa čije sastojke uočavamo golim okom.</a:t>
            </a:r>
          </a:p>
        </p:txBody>
      </p:sp>
    </p:spTree>
    <p:extLst>
      <p:ext uri="{BB962C8B-B14F-4D97-AF65-F5344CB8AC3E}">
        <p14:creationId xmlns="" xmlns:p14="http://schemas.microsoft.com/office/powerpoint/2010/main" val="2338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A7608F4F-0114-4F9F-B196-0FE70F9F6078}"/>
              </a:ext>
            </a:extLst>
          </p:cNvPr>
          <p:cNvSpPr txBox="1"/>
          <p:nvPr/>
        </p:nvSpPr>
        <p:spPr>
          <a:xfrm>
            <a:off x="611560" y="1268760"/>
            <a:ext cx="8064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Smjese tvari čije sastojke </a:t>
            </a:r>
            <a:r>
              <a:rPr lang="hr-HR" sz="3200" b="1" dirty="0">
                <a:solidFill>
                  <a:schemeClr val="tx2"/>
                </a:solidFill>
              </a:rPr>
              <a:t>ne možemo vidjeti ni mikroskopom ni povećalom, a ni golim okom.</a:t>
            </a:r>
          </a:p>
        </p:txBody>
      </p:sp>
      <p:pic>
        <p:nvPicPr>
          <p:cNvPr id="5" name="Slika 4" descr="Slika na kojoj se prikazuje na otvorenom, letenje, grupa, stado&#10;&#10;Opis je automatski generiran">
            <a:extLst>
              <a:ext uri="{FF2B5EF4-FFF2-40B4-BE49-F238E27FC236}">
                <a16:creationId xmlns="" xmlns:a16="http://schemas.microsoft.com/office/drawing/2014/main" id="{159303FD-97C3-425F-ABFE-35D2E41EE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8" y="2795552"/>
            <a:ext cx="3875755" cy="279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 na kojoj se prikazuje voda, na otvorenom, čamac, ocean&#10;&#10;Opis je automatski generiran">
            <a:extLst>
              <a:ext uri="{FF2B5EF4-FFF2-40B4-BE49-F238E27FC236}">
                <a16:creationId xmlns="" xmlns:a16="http://schemas.microsoft.com/office/drawing/2014/main" id="{C20C52B7-74DF-480D-A755-E9E050AB2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98" y="4191448"/>
            <a:ext cx="3279677" cy="254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ough, Cook, Recipe, Italian, Flour, Kitchen">
            <a:extLst>
              <a:ext uri="{FF2B5EF4-FFF2-40B4-BE49-F238E27FC236}">
                <a16:creationId xmlns="" xmlns:a16="http://schemas.microsoft.com/office/drawing/2014/main" id="{014FDF83-9D8B-4E15-A4B8-519194B1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795552"/>
            <a:ext cx="3692735" cy="2633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E28535E6-96B9-4EFC-8962-9F49D3989598}"/>
              </a:ext>
            </a:extLst>
          </p:cNvPr>
          <p:cNvSpPr txBox="1"/>
          <p:nvPr/>
        </p:nvSpPr>
        <p:spPr>
          <a:xfrm>
            <a:off x="1403648" y="5949280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zrak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65A4CB5B-D2C6-4AA8-96C0-8232129A3FA7}"/>
              </a:ext>
            </a:extLst>
          </p:cNvPr>
          <p:cNvSpPr txBox="1"/>
          <p:nvPr/>
        </p:nvSpPr>
        <p:spPr>
          <a:xfrm>
            <a:off x="6752253" y="5446461"/>
            <a:ext cx="174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tijesto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81D846AA-32E6-429A-9123-7230E9C3A6FE}"/>
              </a:ext>
            </a:extLst>
          </p:cNvPr>
          <p:cNvSpPr txBox="1"/>
          <p:nvPr/>
        </p:nvSpPr>
        <p:spPr>
          <a:xfrm>
            <a:off x="6135848" y="6332154"/>
            <a:ext cx="1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morska voda</a:t>
            </a:r>
          </a:p>
        </p:txBody>
      </p:sp>
    </p:spTree>
    <p:extLst>
      <p:ext uri="{BB962C8B-B14F-4D97-AF65-F5344CB8AC3E}">
        <p14:creationId xmlns="" xmlns:p14="http://schemas.microsoft.com/office/powerpoint/2010/main" val="148949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ky, Clouds, Atmosphere, Air, Oxygen, Freedom, Sky Blue">
            <a:extLst>
              <a:ext uri="{FF2B5EF4-FFF2-40B4-BE49-F238E27FC236}">
                <a16:creationId xmlns="" xmlns:a16="http://schemas.microsoft.com/office/drawing/2014/main" id="{3B26BD07-11E6-4DE5-BB4C-42034C17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699862" cy="2809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6E4FE1A7-C4F6-45E4-BC85-7811E1CC9518}"/>
              </a:ext>
            </a:extLst>
          </p:cNvPr>
          <p:cNvSpPr txBox="1"/>
          <p:nvPr/>
        </p:nvSpPr>
        <p:spPr>
          <a:xfrm>
            <a:off x="1187624" y="112474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Zrak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="" xmlns:a16="http://schemas.microsoft.com/office/drawing/2014/main" id="{394B0A4E-E4CA-4FD7-AE97-C87510BF7C8A}"/>
              </a:ext>
            </a:extLst>
          </p:cNvPr>
          <p:cNvSpPr/>
          <p:nvPr/>
        </p:nvSpPr>
        <p:spPr>
          <a:xfrm>
            <a:off x="1581853" y="4149080"/>
            <a:ext cx="288032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629BB839-7DB9-4D52-90E9-886661D90643}"/>
              </a:ext>
            </a:extLst>
          </p:cNvPr>
          <p:cNvSpPr txBox="1"/>
          <p:nvPr/>
        </p:nvSpPr>
        <p:spPr>
          <a:xfrm>
            <a:off x="467544" y="5013176"/>
            <a:ext cx="2465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Smjesa plinova – pojedine sastojke ne vidimo.</a:t>
            </a:r>
          </a:p>
        </p:txBody>
      </p:sp>
      <p:pic>
        <p:nvPicPr>
          <p:cNvPr id="8" name="Slika 7" descr="Slika na kojoj se prikazuje voda, na otvorenom, čamac, ocean&#10;&#10;Opis je automatski generiran">
            <a:extLst>
              <a:ext uri="{FF2B5EF4-FFF2-40B4-BE49-F238E27FC236}">
                <a16:creationId xmlns="" xmlns:a16="http://schemas.microsoft.com/office/drawing/2014/main" id="{05CDD1F6-82FC-434F-B59C-BDE94DAAF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3079998" cy="280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61204184-43D2-425F-857E-5721DFD9A625}"/>
              </a:ext>
            </a:extLst>
          </p:cNvPr>
          <p:cNvSpPr txBox="1"/>
          <p:nvPr/>
        </p:nvSpPr>
        <p:spPr>
          <a:xfrm>
            <a:off x="3275856" y="112474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Morska voda</a:t>
            </a:r>
          </a:p>
        </p:txBody>
      </p:sp>
      <p:pic>
        <p:nvPicPr>
          <p:cNvPr id="11" name="Picture 2" descr="Dough, Cook, Recipe, Italian, Flour, Kitchen">
            <a:extLst>
              <a:ext uri="{FF2B5EF4-FFF2-40B4-BE49-F238E27FC236}">
                <a16:creationId xmlns="" xmlns:a16="http://schemas.microsoft.com/office/drawing/2014/main" id="{56C2790A-B199-4849-A576-2DCAAC699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843788" cy="2809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915BA360-B861-4184-B9FC-23B3C35FBE24}"/>
              </a:ext>
            </a:extLst>
          </p:cNvPr>
          <p:cNvSpPr txBox="1"/>
          <p:nvPr/>
        </p:nvSpPr>
        <p:spPr>
          <a:xfrm>
            <a:off x="6839744" y="112474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Tijesto</a:t>
            </a:r>
          </a:p>
        </p:txBody>
      </p:sp>
      <p:sp>
        <p:nvSpPr>
          <p:cNvPr id="14" name="Strelica: prema dolje 13">
            <a:extLst>
              <a:ext uri="{FF2B5EF4-FFF2-40B4-BE49-F238E27FC236}">
                <a16:creationId xmlns="" xmlns:a16="http://schemas.microsoft.com/office/drawing/2014/main" id="{C7E3FFAC-16CD-49F2-B785-02DB86BCC3AF}"/>
              </a:ext>
            </a:extLst>
          </p:cNvPr>
          <p:cNvSpPr/>
          <p:nvPr/>
        </p:nvSpPr>
        <p:spPr>
          <a:xfrm>
            <a:off x="7274115" y="4149080"/>
            <a:ext cx="288032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: prema dolje 14">
            <a:extLst>
              <a:ext uri="{FF2B5EF4-FFF2-40B4-BE49-F238E27FC236}">
                <a16:creationId xmlns="" xmlns:a16="http://schemas.microsoft.com/office/drawing/2014/main" id="{F44218D8-F56F-4AC9-884A-C3CDE59C2EA1}"/>
              </a:ext>
            </a:extLst>
          </p:cNvPr>
          <p:cNvSpPr/>
          <p:nvPr/>
        </p:nvSpPr>
        <p:spPr>
          <a:xfrm>
            <a:off x="4314945" y="4184410"/>
            <a:ext cx="288032" cy="7920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34B36E5F-461D-409F-B4A7-DC3E1727A961}"/>
              </a:ext>
            </a:extLst>
          </p:cNvPr>
          <p:cNvSpPr txBox="1"/>
          <p:nvPr/>
        </p:nvSpPr>
        <p:spPr>
          <a:xfrm>
            <a:off x="3203848" y="501317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Pojedine sastojke ne vidimo </a:t>
            </a:r>
            <a:r>
              <a:rPr lang="hr-HR" sz="2400" dirty="0" smtClean="0"/>
              <a:t>– jedan </a:t>
            </a:r>
            <a:r>
              <a:rPr lang="hr-HR" sz="2400" dirty="0"/>
              <a:t>od sastojaka </a:t>
            </a:r>
            <a:r>
              <a:rPr lang="hr-HR" sz="2400" dirty="0" smtClean="0"/>
              <a:t>jest </a:t>
            </a:r>
            <a:r>
              <a:rPr lang="hr-HR" sz="2400" dirty="0"/>
              <a:t>sol.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D8D8AEC6-1794-4DA9-A042-4429081263B1}"/>
              </a:ext>
            </a:extLst>
          </p:cNvPr>
          <p:cNvSpPr txBox="1"/>
          <p:nvPr/>
        </p:nvSpPr>
        <p:spPr>
          <a:xfrm>
            <a:off x="6156176" y="5013176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Tijesto – smjesa u kojoj ne vidimo sastojke (brašno, sol, voda, kvasac). </a:t>
            </a:r>
          </a:p>
        </p:txBody>
      </p:sp>
    </p:spTree>
    <p:extLst>
      <p:ext uri="{BB962C8B-B14F-4D97-AF65-F5344CB8AC3E}">
        <p14:creationId xmlns="" xmlns:p14="http://schemas.microsoft.com/office/powerpoint/2010/main" val="149344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9EC0F053-78FA-427F-A050-E3B869272229}"/>
              </a:ext>
            </a:extLst>
          </p:cNvPr>
          <p:cNvSpPr txBox="1"/>
          <p:nvPr/>
        </p:nvSpPr>
        <p:spPr>
          <a:xfrm>
            <a:off x="251520" y="112474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Još neki primjeri smjesa…</a:t>
            </a:r>
          </a:p>
        </p:txBody>
      </p:sp>
      <p:pic>
        <p:nvPicPr>
          <p:cNvPr id="1026" name="Picture 2" descr="Fresh Orange Juice, Squeezed, Refreshing, Citrus, Drink">
            <a:extLst>
              <a:ext uri="{FF2B5EF4-FFF2-40B4-BE49-F238E27FC236}">
                <a16:creationId xmlns="" xmlns:a16="http://schemas.microsoft.com/office/drawing/2014/main" id="{67DCA9DE-F02B-4271-A233-89132F9D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8288"/>
            <a:ext cx="2952328" cy="2489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3ACAA43B-3741-4FDF-B2C2-2B759553FF63}"/>
              </a:ext>
            </a:extLst>
          </p:cNvPr>
          <p:cNvSpPr txBox="1"/>
          <p:nvPr/>
        </p:nvSpPr>
        <p:spPr>
          <a:xfrm>
            <a:off x="-180528" y="450912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r-HR" sz="2000" b="1" dirty="0"/>
              <a:t>Narančada</a:t>
            </a:r>
            <a:r>
              <a:rPr lang="hr-HR" sz="2000" dirty="0"/>
              <a:t> – dijelovi naranče se uočavaju u </a:t>
            </a:r>
            <a:r>
              <a:rPr lang="hr-HR" sz="2000" dirty="0" smtClean="0"/>
              <a:t>smjesi.</a:t>
            </a:r>
            <a:endParaRPr lang="hr-HR" sz="2000" dirty="0"/>
          </a:p>
        </p:txBody>
      </p:sp>
      <p:pic>
        <p:nvPicPr>
          <p:cNvPr id="1028" name="Picture 4" descr="Bottle, Mineral Water, Bottle Of Water, Drinking Water">
            <a:extLst>
              <a:ext uri="{FF2B5EF4-FFF2-40B4-BE49-F238E27FC236}">
                <a16:creationId xmlns="" xmlns:a16="http://schemas.microsoft.com/office/drawing/2014/main" id="{BC6AA092-2B54-4BD3-A2F7-B9D10914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23970"/>
            <a:ext cx="2736304" cy="2743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AC38AA8E-649D-4A32-A2D2-CD0C38625E73}"/>
              </a:ext>
            </a:extLst>
          </p:cNvPr>
          <p:cNvSpPr txBox="1"/>
          <p:nvPr/>
        </p:nvSpPr>
        <p:spPr>
          <a:xfrm>
            <a:off x="6804248" y="414908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Mineralna voda </a:t>
            </a:r>
            <a:r>
              <a:rPr lang="hr-HR" sz="2000" dirty="0"/>
              <a:t>– </a:t>
            </a:r>
            <a:endParaRPr lang="hr-HR" sz="2000" dirty="0" smtClean="0"/>
          </a:p>
          <a:p>
            <a:r>
              <a:rPr lang="hr-HR" sz="2000" dirty="0" smtClean="0"/>
              <a:t>sastojke </a:t>
            </a:r>
            <a:r>
              <a:rPr lang="hr-HR" sz="2000" dirty="0"/>
              <a:t>ne vidimo golim </a:t>
            </a:r>
            <a:r>
              <a:rPr lang="hr-HR" sz="2000" dirty="0" smtClean="0"/>
              <a:t>okom.</a:t>
            </a:r>
            <a:endParaRPr lang="hr-HR" sz="2000" dirty="0"/>
          </a:p>
        </p:txBody>
      </p:sp>
      <p:pic>
        <p:nvPicPr>
          <p:cNvPr id="7" name="Slika 6" descr="Slika na kojoj se prikazuje glazba, limena, osoba, dječak&#10;&#10;Opis je automatski generiran">
            <a:extLst>
              <a:ext uri="{FF2B5EF4-FFF2-40B4-BE49-F238E27FC236}">
                <a16:creationId xmlns="" xmlns:a16="http://schemas.microsoft.com/office/drawing/2014/main" id="{86FBCC95-47C1-4F5E-8A5C-1BDE36DEE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2807600" cy="168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7008083E-9ED3-44EF-88C8-2E68B06B8E5C}"/>
              </a:ext>
            </a:extLst>
          </p:cNvPr>
          <p:cNvSpPr txBox="1"/>
          <p:nvPr/>
        </p:nvSpPr>
        <p:spPr>
          <a:xfrm>
            <a:off x="4067944" y="1700808"/>
            <a:ext cx="1862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Mjed </a:t>
            </a:r>
            <a:r>
              <a:rPr lang="hr-HR" sz="2000" dirty="0" smtClean="0"/>
              <a:t>– legura </a:t>
            </a:r>
            <a:r>
              <a:rPr lang="hr-HR" sz="2000" dirty="0"/>
              <a:t>dvaju metala, sastojci se ne uočavaju golim okom (izrada instrumenata).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F21BE8A3-FC87-4B9A-AAD9-E7E469864F06}"/>
              </a:ext>
            </a:extLst>
          </p:cNvPr>
          <p:cNvSpPr txBox="1"/>
          <p:nvPr/>
        </p:nvSpPr>
        <p:spPr>
          <a:xfrm>
            <a:off x="395536" y="515449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tx2"/>
                </a:solidFill>
                <a:hlinkClick r:id="rId5"/>
              </a:rPr>
              <a:t>Vizualno+</a:t>
            </a:r>
            <a:endParaRPr lang="hr-HR" sz="3600" dirty="0">
              <a:solidFill>
                <a:schemeClr val="tx2"/>
              </a:solidFill>
            </a:endParaRPr>
          </a:p>
        </p:txBody>
      </p:sp>
      <p:sp>
        <p:nvSpPr>
          <p:cNvPr id="11" name="Action Button: Movie 10">
            <a:hlinkClick r:id="rId6" highlightClick="1"/>
          </p:cNvPr>
          <p:cNvSpPr/>
          <p:nvPr/>
        </p:nvSpPr>
        <p:spPr>
          <a:xfrm>
            <a:off x="2555776" y="5229200"/>
            <a:ext cx="936104" cy="57606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39717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254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SVE OKO NAS GRAĐENO JE OD ČESTICA Čestice se miješaju i spajaju </vt:lpstr>
      <vt:lpstr> Čestice se miješaju i spajaju    </vt:lpstr>
      <vt:lpstr>Prisjetite se… Što prikazuje slika?</vt:lpstr>
      <vt:lpstr>Slide 4</vt:lpstr>
      <vt:lpstr> Istražite kako se miješaju voda i boja, a kako čokoladne kuglice i griz  Radna bilježnica 15. stranica 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sk-mpovalec</cp:lastModifiedBy>
  <cp:revision>71</cp:revision>
  <dcterms:created xsi:type="dcterms:W3CDTF">2019-06-28T18:30:29Z</dcterms:created>
  <dcterms:modified xsi:type="dcterms:W3CDTF">2021-08-11T10:05:10Z</dcterms:modified>
</cp:coreProperties>
</file>